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58"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21" autoAdjust="0"/>
  </p:normalViewPr>
  <p:slideViewPr>
    <p:cSldViewPr>
      <p:cViewPr varScale="1">
        <p:scale>
          <a:sx n="100" d="100"/>
          <a:sy n="100" d="100"/>
        </p:scale>
        <p:origin x="8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14F14EA-51CE-455D-BF6A-63857DF7F3B8}" type="datetimeFigureOut">
              <a:rPr lang="it-IT" smtClean="0"/>
              <a:pPr/>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194D69-6FF6-48D3-A4F6-8E3AFD3444D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F14EA-51CE-455D-BF6A-63857DF7F3B8}" type="datetimeFigureOut">
              <a:rPr lang="it-IT" smtClean="0"/>
              <a:pPr/>
              <a:t>24/11/2014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194D69-6FF6-48D3-A4F6-8E3AFD3444D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giurcost.org/decisioni/1991/0384s-91.html" TargetMode="External"/><Relationship Id="rId2" Type="http://schemas.openxmlformats.org/officeDocument/2006/relationships/hyperlink" Target="http://www.giurcost.org/decisioni/1996/0387s-96.htm" TargetMode="External"/><Relationship Id="rId1" Type="http://schemas.openxmlformats.org/officeDocument/2006/relationships/slideLayout" Target="../slideLayouts/slideLayout7.xml"/><Relationship Id="rId4" Type="http://schemas.openxmlformats.org/officeDocument/2006/relationships/hyperlink" Target="http://www.giurcost.org/decisioni/1976/0226s-7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giurcost.org/decisioni/1996/0387s-96.htm" TargetMode="External"/><Relationship Id="rId2" Type="http://schemas.openxmlformats.org/officeDocument/2006/relationships/hyperlink" Target="http://www.giurcost.org/decisioni/2001/0376s-01.html" TargetMode="External"/><Relationship Id="rId1" Type="http://schemas.openxmlformats.org/officeDocument/2006/relationships/slideLayout" Target="../slideLayouts/slideLayout7.xml"/><Relationship Id="rId5" Type="http://schemas.openxmlformats.org/officeDocument/2006/relationships/hyperlink" Target="http://www.giurcost.org/decisioni/1970/0114s-70.html" TargetMode="External"/><Relationship Id="rId4" Type="http://schemas.openxmlformats.org/officeDocument/2006/relationships/hyperlink" Target="http://www.giurcost.org/decisioni/1976/0096s-76.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404664"/>
            <a:ext cx="7704856" cy="954107"/>
          </a:xfrm>
          <a:prstGeom prst="rect">
            <a:avLst/>
          </a:prstGeom>
          <a:noFill/>
        </p:spPr>
        <p:txBody>
          <a:bodyPr wrap="square" rtlCol="0">
            <a:spAutoFit/>
          </a:bodyPr>
          <a:lstStyle/>
          <a:p>
            <a:pPr algn="ctr"/>
            <a:r>
              <a:rPr lang="it-IT" sz="2800" i="1" dirty="0" smtClean="0">
                <a:solidFill>
                  <a:srgbClr val="FF0000"/>
                </a:solidFill>
              </a:rPr>
              <a:t>Sindacato di legittimità costituzionale delle leggi 	(</a:t>
            </a:r>
            <a:r>
              <a:rPr lang="it-IT" sz="2800" i="1" dirty="0" err="1" smtClean="0">
                <a:solidFill>
                  <a:srgbClr val="FF0000"/>
                </a:solidFill>
              </a:rPr>
              <a:t>Judicial</a:t>
            </a:r>
            <a:r>
              <a:rPr lang="it-IT" sz="2800" i="1" dirty="0" smtClean="0">
                <a:solidFill>
                  <a:srgbClr val="FF0000"/>
                </a:solidFill>
              </a:rPr>
              <a:t> </a:t>
            </a:r>
            <a:r>
              <a:rPr lang="it-IT" sz="2800" i="1" dirty="0" err="1" smtClean="0">
                <a:solidFill>
                  <a:srgbClr val="FF0000"/>
                </a:solidFill>
              </a:rPr>
              <a:t>Review</a:t>
            </a:r>
            <a:r>
              <a:rPr lang="it-IT" sz="2800" i="1" dirty="0" smtClean="0">
                <a:solidFill>
                  <a:srgbClr val="FF0000"/>
                </a:solidFill>
              </a:rPr>
              <a:t>)</a:t>
            </a:r>
            <a:endParaRPr lang="it-IT" sz="2800" i="1" dirty="0">
              <a:solidFill>
                <a:srgbClr val="FF0000"/>
              </a:solidFill>
            </a:endParaRPr>
          </a:p>
        </p:txBody>
      </p:sp>
      <p:sp>
        <p:nvSpPr>
          <p:cNvPr id="3" name="CasellaDiTesto 2"/>
          <p:cNvSpPr txBox="1"/>
          <p:nvPr/>
        </p:nvSpPr>
        <p:spPr>
          <a:xfrm>
            <a:off x="467544" y="2852936"/>
            <a:ext cx="3168352" cy="646331"/>
          </a:xfrm>
          <a:prstGeom prst="rect">
            <a:avLst/>
          </a:prstGeom>
          <a:noFill/>
        </p:spPr>
        <p:txBody>
          <a:bodyPr wrap="square" rtlCol="0">
            <a:spAutoFit/>
          </a:bodyPr>
          <a:lstStyle/>
          <a:p>
            <a:r>
              <a:rPr lang="it-IT" dirty="0" smtClean="0"/>
              <a:t>Impugnazione delle leggi e degli atti con forza di legge</a:t>
            </a:r>
            <a:endParaRPr lang="it-IT" dirty="0"/>
          </a:p>
        </p:txBody>
      </p:sp>
      <p:sp>
        <p:nvSpPr>
          <p:cNvPr id="4" name="Parentesi graffa aperta 3"/>
          <p:cNvSpPr/>
          <p:nvPr/>
        </p:nvSpPr>
        <p:spPr>
          <a:xfrm>
            <a:off x="3707904" y="1916832"/>
            <a:ext cx="288032" cy="26642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4139952" y="1700808"/>
            <a:ext cx="3816424" cy="646331"/>
          </a:xfrm>
          <a:prstGeom prst="rect">
            <a:avLst/>
          </a:prstGeom>
          <a:noFill/>
        </p:spPr>
        <p:txBody>
          <a:bodyPr wrap="square" rtlCol="0">
            <a:spAutoFit/>
          </a:bodyPr>
          <a:lstStyle/>
          <a:p>
            <a:r>
              <a:rPr lang="it-IT" dirty="0" smtClean="0"/>
              <a:t>in </a:t>
            </a:r>
            <a:r>
              <a:rPr lang="it-IT" dirty="0" smtClean="0">
                <a:solidFill>
                  <a:srgbClr val="FF0000"/>
                </a:solidFill>
              </a:rPr>
              <a:t>via principale</a:t>
            </a:r>
            <a:r>
              <a:rPr lang="it-IT" dirty="0" smtClean="0"/>
              <a:t> su </a:t>
            </a:r>
            <a:r>
              <a:rPr lang="it-IT" dirty="0" smtClean="0">
                <a:solidFill>
                  <a:srgbClr val="00B050"/>
                </a:solidFill>
              </a:rPr>
              <a:t>ricorso</a:t>
            </a:r>
            <a:r>
              <a:rPr lang="it-IT" dirty="0" smtClean="0"/>
              <a:t> dello Stato o della regione</a:t>
            </a:r>
            <a:endParaRPr lang="it-IT" dirty="0"/>
          </a:p>
        </p:txBody>
      </p:sp>
      <p:sp>
        <p:nvSpPr>
          <p:cNvPr id="6" name="CasellaDiTesto 5"/>
          <p:cNvSpPr txBox="1"/>
          <p:nvPr/>
        </p:nvSpPr>
        <p:spPr>
          <a:xfrm>
            <a:off x="4139952" y="4149080"/>
            <a:ext cx="3672408" cy="646331"/>
          </a:xfrm>
          <a:prstGeom prst="rect">
            <a:avLst/>
          </a:prstGeom>
          <a:noFill/>
        </p:spPr>
        <p:txBody>
          <a:bodyPr wrap="square" rtlCol="0">
            <a:spAutoFit/>
          </a:bodyPr>
          <a:lstStyle/>
          <a:p>
            <a:r>
              <a:rPr lang="it-IT" dirty="0" smtClean="0"/>
              <a:t>in </a:t>
            </a:r>
            <a:r>
              <a:rPr lang="it-IT" dirty="0" smtClean="0">
                <a:solidFill>
                  <a:srgbClr val="FF0000"/>
                </a:solidFill>
              </a:rPr>
              <a:t>via incidentale </a:t>
            </a:r>
            <a:r>
              <a:rPr lang="it-IT" dirty="0" smtClean="0"/>
              <a:t>su </a:t>
            </a:r>
            <a:r>
              <a:rPr lang="it-IT" dirty="0" smtClean="0">
                <a:solidFill>
                  <a:srgbClr val="00B050"/>
                </a:solidFill>
              </a:rPr>
              <a:t>ordinanza</a:t>
            </a:r>
            <a:r>
              <a:rPr lang="it-IT" dirty="0" smtClean="0"/>
              <a:t> del giudice</a:t>
            </a:r>
            <a:endParaRPr lang="it-IT" dirty="0">
              <a:solidFill>
                <a:srgbClr val="FF0000"/>
              </a:solidFill>
            </a:endParaRPr>
          </a:p>
        </p:txBody>
      </p:sp>
      <p:sp>
        <p:nvSpPr>
          <p:cNvPr id="7" name="Ovale 6"/>
          <p:cNvSpPr/>
          <p:nvPr/>
        </p:nvSpPr>
        <p:spPr>
          <a:xfrm>
            <a:off x="5148064" y="2564904"/>
            <a:ext cx="2880320" cy="115212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solidFill>
                  <a:srgbClr val="00B050"/>
                </a:solidFill>
              </a:rPr>
              <a:t>Atto introduttivo del giudizio davanti alla Corte</a:t>
            </a:r>
            <a:endParaRPr lang="it-IT" dirty="0">
              <a:solidFill>
                <a:srgbClr val="00B050"/>
              </a:solidFill>
            </a:endParaRPr>
          </a:p>
        </p:txBody>
      </p:sp>
      <p:cxnSp>
        <p:nvCxnSpPr>
          <p:cNvPr id="9" name="Connettore 2 8"/>
          <p:cNvCxnSpPr/>
          <p:nvPr/>
        </p:nvCxnSpPr>
        <p:spPr>
          <a:xfrm>
            <a:off x="6444208" y="198884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flipV="1">
            <a:off x="6444208" y="3717032"/>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260648"/>
            <a:ext cx="8568952" cy="6740307"/>
          </a:xfrm>
          <a:prstGeom prst="rect">
            <a:avLst/>
          </a:prstGeom>
          <a:noFill/>
        </p:spPr>
        <p:txBody>
          <a:bodyPr wrap="square" rtlCol="0">
            <a:spAutoFit/>
          </a:bodyPr>
          <a:lstStyle/>
          <a:p>
            <a:r>
              <a:rPr lang="it-IT" sz="2400" dirty="0" smtClean="0"/>
              <a:t>… «L’ammissibilità </a:t>
            </a:r>
            <a:r>
              <a:rPr lang="it-IT" sz="2400" dirty="0"/>
              <a:t>delle questioni di legittimità costituzionale sollevate nel corso di tale giudizio si desume precisamente dalla </a:t>
            </a:r>
            <a:r>
              <a:rPr lang="it-IT" sz="2400" dirty="0">
                <a:effectLst>
                  <a:outerShdw blurRad="38100" dist="38100" dir="2700000" algn="tl">
                    <a:srgbClr val="000000">
                      <a:alpha val="43137"/>
                    </a:srgbClr>
                  </a:outerShdw>
                </a:effectLst>
              </a:rPr>
              <a:t>peculiarità e dal rilievo costituzionale</a:t>
            </a:r>
            <a:r>
              <a:rPr lang="it-IT" sz="2400" dirty="0"/>
              <a:t>, da un lato, del diritto oggetto di accertamento; dall’altro, della legge che, per il sospetto di illegittimità costituzionale, ne rende incerta la portata. Detta ammissibilità costituisce anche l’ineludibile corollario del principio che impone di </a:t>
            </a:r>
            <a:r>
              <a:rPr lang="it-IT" sz="2400" dirty="0">
                <a:effectLst>
                  <a:outerShdw blurRad="38100" dist="38100" dir="2700000" algn="tl">
                    <a:srgbClr val="000000">
                      <a:alpha val="43137"/>
                    </a:srgbClr>
                  </a:outerShdw>
                </a:effectLst>
              </a:rPr>
              <a:t>assicurare la tutela del diritto inviolabile di voto</a:t>
            </a:r>
            <a:r>
              <a:rPr lang="it-IT" sz="2400" dirty="0"/>
              <a:t>, pregiudicato – secondo l’ordinanza del giudice rimettente – da una normativa elettorale non conforme ai principi costituzionali, indipendentemente da atti applicativi della stessa, in quanto già l’incertezza sulla portata del diritto costituisce una lesione giuridicamente rilevante. L’esigenza di </a:t>
            </a:r>
            <a:r>
              <a:rPr lang="it-IT" sz="2400" dirty="0">
                <a:effectLst>
                  <a:outerShdw blurRad="38100" dist="38100" dir="2700000" algn="tl">
                    <a:srgbClr val="000000">
                      <a:alpha val="43137"/>
                    </a:srgbClr>
                  </a:outerShdw>
                </a:effectLst>
              </a:rPr>
              <a:t>garantire il principio di costituzionalità</a:t>
            </a:r>
            <a:r>
              <a:rPr lang="it-IT" sz="2400" dirty="0"/>
              <a:t> rende quindi imprescindibile affermare il sindacato di questa Corte – che «deve coprire nella misura più ampia possibile l’ordinamento giuridico» (</a:t>
            </a:r>
            <a:r>
              <a:rPr lang="it-IT" sz="2400" u="sng" dirty="0">
                <a:hlinkClick r:id="rId2"/>
              </a:rPr>
              <a:t>sentenza n. 387 del 1996</a:t>
            </a:r>
            <a:r>
              <a:rPr lang="it-IT" sz="2400" dirty="0"/>
              <a:t>) – anche sulle leggi, come quelle relative alle elezioni della Camera e del Senato, «che più difficilmente verrebbero per altra via ad essa sottoposte» (sentenze </a:t>
            </a:r>
            <a:r>
              <a:rPr lang="it-IT" sz="2400" u="sng" dirty="0">
                <a:hlinkClick r:id="rId3"/>
              </a:rPr>
              <a:t>n. 384 del 1991</a:t>
            </a:r>
            <a:r>
              <a:rPr lang="it-IT" sz="2400" dirty="0"/>
              <a:t> e </a:t>
            </a:r>
            <a:r>
              <a:rPr lang="it-IT" sz="2400" u="sng" dirty="0">
                <a:hlinkClick r:id="rId4"/>
              </a:rPr>
              <a:t>n. 226 del 1976</a:t>
            </a:r>
            <a:r>
              <a:rPr lang="it-IT" sz="2400" dirty="0" smtClean="0"/>
              <a:t>)».</a:t>
            </a:r>
            <a:endParaRPr lang="it-IT" sz="2400" dirty="0"/>
          </a:p>
        </p:txBody>
      </p:sp>
    </p:spTree>
    <p:extLst>
      <p:ext uri="{BB962C8B-B14F-4D97-AF65-F5344CB8AC3E}">
        <p14:creationId xmlns:p14="http://schemas.microsoft.com/office/powerpoint/2010/main" val="2197826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260648"/>
            <a:ext cx="8568952" cy="6555641"/>
          </a:xfrm>
          <a:prstGeom prst="rect">
            <a:avLst/>
          </a:prstGeom>
          <a:noFill/>
        </p:spPr>
        <p:txBody>
          <a:bodyPr wrap="square" rtlCol="0">
            <a:spAutoFit/>
          </a:bodyPr>
          <a:lstStyle/>
          <a:p>
            <a:r>
              <a:rPr lang="it-IT" sz="2800" dirty="0" smtClean="0"/>
              <a:t>… «</a:t>
            </a:r>
            <a:r>
              <a:rPr lang="it-IT" sz="2800" dirty="0"/>
              <a:t>Nel quadro di tali principi, le sollevate questioni di legittimità costituzionale sono ammissibili, anche in linea con l’esigenza che </a:t>
            </a:r>
            <a:r>
              <a:rPr lang="it-IT" sz="2800" dirty="0">
                <a:effectLst>
                  <a:outerShdw blurRad="38100" dist="38100" dir="2700000" algn="tl">
                    <a:srgbClr val="000000">
                      <a:alpha val="43137"/>
                    </a:srgbClr>
                  </a:outerShdw>
                </a:effectLst>
              </a:rPr>
              <a:t>non siano sottratte al sindacato </a:t>
            </a:r>
            <a:r>
              <a:rPr lang="it-IT" sz="2800" dirty="0"/>
              <a:t>di costituzionalità le leggi, quali quelle concernenti le elezioni della Camera e del Senato, che definiscono le regole della composizione di organi costituzionali essenziali per il funzionamento di un sistema democratico-rappresentativo e che quindi </a:t>
            </a:r>
            <a:r>
              <a:rPr lang="it-IT" sz="2800" dirty="0">
                <a:effectLst>
                  <a:outerShdw blurRad="38100" dist="38100" dir="2700000" algn="tl">
                    <a:srgbClr val="000000">
                      <a:alpha val="43137"/>
                    </a:srgbClr>
                  </a:outerShdw>
                </a:effectLst>
              </a:rPr>
              <a:t>non possono essere immuni </a:t>
            </a:r>
            <a:r>
              <a:rPr lang="it-IT" sz="2800" dirty="0"/>
              <a:t>da quel sindacato. Diversamente, si finirebbe con il creare una </a:t>
            </a:r>
            <a:r>
              <a:rPr lang="it-IT" sz="2800" dirty="0">
                <a:solidFill>
                  <a:srgbClr val="FF0000"/>
                </a:solidFill>
                <a:effectLst>
                  <a:outerShdw blurRad="38100" dist="38100" dir="2700000" algn="tl">
                    <a:srgbClr val="000000">
                      <a:alpha val="43137"/>
                    </a:srgbClr>
                  </a:outerShdw>
                </a:effectLst>
              </a:rPr>
              <a:t>zona franca </a:t>
            </a:r>
            <a:r>
              <a:rPr lang="it-IT" sz="2800" dirty="0"/>
              <a:t>nel sistema di giustizia costituzionale proprio in un ambito strettamente connesso con l’assetto democratico, in quanto incide sul diritto fondamentale di voto; per ciò stesso, si determinerebbe un </a:t>
            </a:r>
            <a:r>
              <a:rPr lang="it-IT" sz="2800" i="1" dirty="0"/>
              <a:t>vulnus</a:t>
            </a:r>
            <a:r>
              <a:rPr lang="it-IT" sz="2800" dirty="0"/>
              <a:t> intollerabile per l’ordinamento costituzionale complessivamente </a:t>
            </a:r>
            <a:r>
              <a:rPr lang="it-IT" sz="2800" dirty="0" smtClean="0"/>
              <a:t>considerato».</a:t>
            </a:r>
            <a:endParaRPr lang="it-IT" sz="2800" dirty="0"/>
          </a:p>
        </p:txBody>
      </p:sp>
    </p:spTree>
    <p:extLst>
      <p:ext uri="{BB962C8B-B14F-4D97-AF65-F5344CB8AC3E}">
        <p14:creationId xmlns:p14="http://schemas.microsoft.com/office/powerpoint/2010/main" val="293066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o 5"/>
          <p:cNvSpPr/>
          <p:nvPr/>
        </p:nvSpPr>
        <p:spPr>
          <a:xfrm>
            <a:off x="1403648" y="4797152"/>
            <a:ext cx="2232248"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entagono 6"/>
          <p:cNvSpPr/>
          <p:nvPr/>
        </p:nvSpPr>
        <p:spPr>
          <a:xfrm rot="5400000" flipH="1" flipV="1">
            <a:off x="2712937" y="3847903"/>
            <a:ext cx="1891638"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Pentagono 7"/>
          <p:cNvSpPr/>
          <p:nvPr/>
        </p:nvSpPr>
        <p:spPr>
          <a:xfrm rot="16200000" flipH="1" flipV="1">
            <a:off x="3361009" y="3847903"/>
            <a:ext cx="1891638"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entagono 8"/>
          <p:cNvSpPr/>
          <p:nvPr/>
        </p:nvSpPr>
        <p:spPr>
          <a:xfrm>
            <a:off x="4283968" y="4797152"/>
            <a:ext cx="2232248"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1547664" y="5085184"/>
            <a:ext cx="2088232" cy="646331"/>
          </a:xfrm>
          <a:prstGeom prst="rect">
            <a:avLst/>
          </a:prstGeom>
          <a:noFill/>
        </p:spPr>
        <p:txBody>
          <a:bodyPr wrap="square" rtlCol="0">
            <a:spAutoFit/>
          </a:bodyPr>
          <a:lstStyle/>
          <a:p>
            <a:r>
              <a:rPr lang="it-I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giudizio principale</a:t>
            </a:r>
          </a:p>
          <a:p>
            <a:r>
              <a:rPr lang="it-IT" dirty="0" smtClean="0"/>
              <a:t>(o </a:t>
            </a:r>
            <a:r>
              <a:rPr lang="it-IT" i="1" dirty="0" smtClean="0"/>
              <a:t>a quo</a:t>
            </a:r>
            <a:r>
              <a:rPr lang="it-IT" dirty="0" smtClean="0"/>
              <a:t>)</a:t>
            </a:r>
            <a:endParaRPr lang="it-IT" dirty="0"/>
          </a:p>
        </p:txBody>
      </p:sp>
      <p:sp>
        <p:nvSpPr>
          <p:cNvPr id="11" name="CasellaDiTesto 10"/>
          <p:cNvSpPr txBox="1"/>
          <p:nvPr/>
        </p:nvSpPr>
        <p:spPr>
          <a:xfrm>
            <a:off x="2267744" y="2852936"/>
            <a:ext cx="1584176" cy="646331"/>
          </a:xfrm>
          <a:prstGeom prst="rect">
            <a:avLst/>
          </a:prstGeom>
          <a:noFill/>
        </p:spPr>
        <p:txBody>
          <a:bodyPr wrap="square" rtlCol="0">
            <a:spAutoFit/>
          </a:bodyPr>
          <a:lstStyle/>
          <a:p>
            <a:r>
              <a:rPr lang="it-I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a:t>
            </a:r>
            <a:r>
              <a:rPr lang="it-I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iudizio incidentale</a:t>
            </a:r>
            <a:endParaRPr lang="it-I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13" name="Connettore 2 12"/>
          <p:cNvCxnSpPr>
            <a:stCxn id="7" idx="1"/>
          </p:cNvCxnSpPr>
          <p:nvPr/>
        </p:nvCxnSpPr>
        <p:spPr>
          <a:xfrm>
            <a:off x="3658757" y="4816582"/>
            <a:ext cx="625211" cy="5566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4427984" y="5373216"/>
            <a:ext cx="2736304" cy="369332"/>
          </a:xfrm>
          <a:prstGeom prst="rect">
            <a:avLst/>
          </a:prstGeom>
          <a:noFill/>
        </p:spPr>
        <p:txBody>
          <a:bodyPr wrap="square" rtlCol="0">
            <a:spAutoFit/>
          </a:bodyPr>
          <a:lstStyle/>
          <a:p>
            <a:r>
              <a:rPr lang="it-IT" dirty="0">
                <a:solidFill>
                  <a:srgbClr val="FF0000"/>
                </a:solidFill>
              </a:rPr>
              <a:t>o</a:t>
            </a:r>
            <a:r>
              <a:rPr lang="it-IT" dirty="0" smtClean="0">
                <a:solidFill>
                  <a:srgbClr val="FF0000"/>
                </a:solidFill>
              </a:rPr>
              <a:t>rdinanza di remissione</a:t>
            </a:r>
            <a:endParaRPr lang="it-IT" dirty="0">
              <a:solidFill>
                <a:srgbClr val="FF0000"/>
              </a:solidFill>
            </a:endParaRPr>
          </a:p>
        </p:txBody>
      </p:sp>
      <p:sp>
        <p:nvSpPr>
          <p:cNvPr id="15" name="CasellaDiTesto 14"/>
          <p:cNvSpPr txBox="1"/>
          <p:nvPr/>
        </p:nvSpPr>
        <p:spPr>
          <a:xfrm>
            <a:off x="6660232" y="4725144"/>
            <a:ext cx="1728192" cy="369332"/>
          </a:xfrm>
          <a:prstGeom prst="rect">
            <a:avLst/>
          </a:prstGeom>
          <a:noFill/>
        </p:spPr>
        <p:txBody>
          <a:bodyPr wrap="square" rtlCol="0">
            <a:spAutoFit/>
          </a:bodyPr>
          <a:lstStyle/>
          <a:p>
            <a:r>
              <a:rPr lang="it-IT" dirty="0" smtClean="0">
                <a:solidFill>
                  <a:srgbClr val="FF0000"/>
                </a:solidFill>
              </a:rPr>
              <a:t>sentenza</a:t>
            </a:r>
            <a:endParaRPr lang="it-IT" dirty="0">
              <a:solidFill>
                <a:srgbClr val="FF0000"/>
              </a:solidFill>
            </a:endParaRPr>
          </a:p>
        </p:txBody>
      </p:sp>
      <p:sp>
        <p:nvSpPr>
          <p:cNvPr id="16" name="Rettangolo 15"/>
          <p:cNvSpPr/>
          <p:nvPr/>
        </p:nvSpPr>
        <p:spPr>
          <a:xfrm>
            <a:off x="3275856" y="1916832"/>
            <a:ext cx="1512168"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Corte costituzionale</a:t>
            </a:r>
            <a:endParaRPr lang="it-IT" dirty="0"/>
          </a:p>
        </p:txBody>
      </p:sp>
      <p:cxnSp>
        <p:nvCxnSpPr>
          <p:cNvPr id="18" name="Connettore 2 17"/>
          <p:cNvCxnSpPr/>
          <p:nvPr/>
        </p:nvCxnSpPr>
        <p:spPr>
          <a:xfrm>
            <a:off x="4355976" y="3717032"/>
            <a:ext cx="1008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436096" y="3501008"/>
            <a:ext cx="2376264" cy="369332"/>
          </a:xfrm>
          <a:prstGeom prst="rect">
            <a:avLst/>
          </a:prstGeom>
          <a:noFill/>
        </p:spPr>
        <p:txBody>
          <a:bodyPr wrap="square" rtlCol="0">
            <a:spAutoFit/>
          </a:bodyPr>
          <a:lstStyle/>
          <a:p>
            <a:r>
              <a:rPr lang="it-IT" dirty="0"/>
              <a:t>d</a:t>
            </a:r>
            <a:r>
              <a:rPr lang="it-IT" dirty="0" smtClean="0"/>
              <a:t>ecisione della Corte</a:t>
            </a:r>
            <a:endParaRPr lang="it-IT" dirty="0"/>
          </a:p>
        </p:txBody>
      </p:sp>
      <p:sp>
        <p:nvSpPr>
          <p:cNvPr id="20" name="Ovale 19"/>
          <p:cNvSpPr/>
          <p:nvPr/>
        </p:nvSpPr>
        <p:spPr>
          <a:xfrm>
            <a:off x="2123728" y="4149080"/>
            <a:ext cx="1512168" cy="6480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rilevanza</a:t>
            </a:r>
            <a:endParaRPr lang="it-IT" dirty="0"/>
          </a:p>
        </p:txBody>
      </p:sp>
      <p:sp>
        <p:nvSpPr>
          <p:cNvPr id="21" name="Ovale 20"/>
          <p:cNvSpPr/>
          <p:nvPr/>
        </p:nvSpPr>
        <p:spPr>
          <a:xfrm>
            <a:off x="4355976" y="4149080"/>
            <a:ext cx="1728192"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corrispon-denza</a:t>
            </a:r>
            <a:endParaRPr lang="it-IT"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1266" name="Picture 2" descr="http://images2.wikia.nocookie.net/__cb20120217104605/simpsons/it/images/6/67/Grazia_Negata.png"/>
          <p:cNvPicPr>
            <a:picLocks noChangeAspect="1" noChangeArrowheads="1"/>
          </p:cNvPicPr>
          <p:nvPr/>
        </p:nvPicPr>
        <p:blipFill>
          <a:blip r:embed="rId2" cstate="print"/>
          <a:srcRect/>
          <a:stretch>
            <a:fillRect/>
          </a:stretch>
        </p:blipFill>
        <p:spPr bwMode="auto">
          <a:xfrm>
            <a:off x="395536" y="4293096"/>
            <a:ext cx="1008112" cy="860759"/>
          </a:xfrm>
          <a:prstGeom prst="rect">
            <a:avLst/>
          </a:prstGeom>
          <a:noFill/>
        </p:spPr>
      </p:pic>
      <p:pic>
        <p:nvPicPr>
          <p:cNvPr id="11268" name="Picture 4" descr="http://img2-3.timeinc.net/ew/img/daily/624/simpsons_l.jpg"/>
          <p:cNvPicPr>
            <a:picLocks noChangeAspect="1" noChangeArrowheads="1"/>
          </p:cNvPicPr>
          <p:nvPr/>
        </p:nvPicPr>
        <p:blipFill>
          <a:blip r:embed="rId3" cstate="print"/>
          <a:srcRect/>
          <a:stretch>
            <a:fillRect/>
          </a:stretch>
        </p:blipFill>
        <p:spPr bwMode="auto">
          <a:xfrm>
            <a:off x="2627784" y="5661248"/>
            <a:ext cx="720080" cy="810091"/>
          </a:xfrm>
          <a:prstGeom prst="rect">
            <a:avLst/>
          </a:prstGeom>
          <a:noFill/>
        </p:spPr>
      </p:pic>
      <p:sp>
        <p:nvSpPr>
          <p:cNvPr id="25" name="CasellaDiTesto 24"/>
          <p:cNvSpPr txBox="1"/>
          <p:nvPr/>
        </p:nvSpPr>
        <p:spPr>
          <a:xfrm>
            <a:off x="2483768" y="404664"/>
            <a:ext cx="3672408" cy="461665"/>
          </a:xfrm>
          <a:prstGeom prst="rect">
            <a:avLst/>
          </a:prstGeom>
          <a:noFill/>
        </p:spPr>
        <p:txBody>
          <a:bodyPr wrap="square" rtlCol="0">
            <a:spAutoFit/>
          </a:bodyPr>
          <a:lstStyle/>
          <a:p>
            <a:r>
              <a:rPr lang="it-IT" sz="2400" b="1" dirty="0" smtClean="0">
                <a:solidFill>
                  <a:srgbClr val="FF0000"/>
                </a:solidFill>
              </a:rPr>
              <a:t>Giudizio incidentale</a:t>
            </a:r>
            <a:endParaRPr lang="it-IT" sz="24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27784" y="404664"/>
            <a:ext cx="3960440" cy="523220"/>
          </a:xfrm>
          <a:prstGeom prst="rect">
            <a:avLst/>
          </a:prstGeom>
          <a:noFill/>
        </p:spPr>
        <p:txBody>
          <a:bodyPr wrap="square" rtlCol="0">
            <a:spAutoFit/>
          </a:bodyPr>
          <a:lstStyle/>
          <a:p>
            <a:r>
              <a:rPr lang="it-IT" sz="2800" dirty="0" smtClean="0">
                <a:solidFill>
                  <a:srgbClr val="FF0000"/>
                </a:solidFill>
              </a:rPr>
              <a:t>Giudice e giudizio</a:t>
            </a:r>
            <a:endParaRPr lang="it-IT" sz="2800" dirty="0">
              <a:solidFill>
                <a:srgbClr val="FF0000"/>
              </a:solidFill>
            </a:endParaRPr>
          </a:p>
        </p:txBody>
      </p:sp>
      <p:sp>
        <p:nvSpPr>
          <p:cNvPr id="3" name="CasellaDiTesto 2"/>
          <p:cNvSpPr txBox="1"/>
          <p:nvPr/>
        </p:nvSpPr>
        <p:spPr>
          <a:xfrm>
            <a:off x="683568" y="1412776"/>
            <a:ext cx="7488832" cy="2585323"/>
          </a:xfrm>
          <a:prstGeom prst="rect">
            <a:avLst/>
          </a:prstGeom>
          <a:noFill/>
        </p:spPr>
        <p:txBody>
          <a:bodyPr wrap="square" rtlCol="0">
            <a:spAutoFit/>
          </a:bodyPr>
          <a:lstStyle/>
          <a:p>
            <a:r>
              <a:rPr lang="it-IT" b="1" dirty="0" smtClean="0"/>
              <a:t>1. </a:t>
            </a:r>
            <a:r>
              <a:rPr lang="it-IT" dirty="0" smtClean="0"/>
              <a:t>La </a:t>
            </a:r>
            <a:r>
              <a:rPr lang="it-IT" dirty="0"/>
              <a:t>questione di legittimità costituzionale di una legge o di un atto avente forza di legge della Repubblica rilevata d'ufficio o sollevata da una delle parti nel </a:t>
            </a:r>
            <a:r>
              <a:rPr lang="it-IT" dirty="0">
                <a:solidFill>
                  <a:srgbClr val="FF0000"/>
                </a:solidFill>
              </a:rPr>
              <a:t>corso di un giudizio e non ritenuta dal giudice </a:t>
            </a:r>
            <a:r>
              <a:rPr lang="it-IT" dirty="0"/>
              <a:t>manifestamente infondata, è rimessa alla Corte costituzionale per la sua </a:t>
            </a:r>
            <a:r>
              <a:rPr lang="it-IT" dirty="0" smtClean="0"/>
              <a:t>decisione (L. cost. 1/1948, art. 1)</a:t>
            </a:r>
          </a:p>
          <a:p>
            <a:endParaRPr lang="it-IT" dirty="0"/>
          </a:p>
          <a:p>
            <a:endParaRPr lang="it-IT" dirty="0" smtClean="0"/>
          </a:p>
          <a:p>
            <a:r>
              <a:rPr lang="it-IT" b="1" dirty="0"/>
              <a:t>23.</a:t>
            </a:r>
            <a:r>
              <a:rPr lang="it-IT" dirty="0"/>
              <a:t> Nel </a:t>
            </a:r>
            <a:r>
              <a:rPr lang="it-IT" dirty="0">
                <a:solidFill>
                  <a:srgbClr val="FF0000"/>
                </a:solidFill>
              </a:rPr>
              <a:t>corso di un giudizio </a:t>
            </a:r>
            <a:r>
              <a:rPr lang="it-IT" dirty="0"/>
              <a:t>dinanzi ad una </a:t>
            </a:r>
            <a:r>
              <a:rPr lang="it-IT" dirty="0">
                <a:solidFill>
                  <a:srgbClr val="FF0000"/>
                </a:solidFill>
              </a:rPr>
              <a:t>autorità giurisdizionale </a:t>
            </a:r>
            <a:r>
              <a:rPr lang="it-IT" dirty="0"/>
              <a:t>(1) una delle parti o il Pubblico Ministero possono sollevare questione di legittimità costituzionale mediante apposita istanza, indicando</a:t>
            </a:r>
            <a:r>
              <a:rPr lang="it-IT" dirty="0" smtClean="0"/>
              <a:t>:… (l. 87/1953)</a:t>
            </a:r>
            <a:endParaRPr lang="it-IT" dirty="0"/>
          </a:p>
        </p:txBody>
      </p:sp>
      <p:cxnSp>
        <p:nvCxnSpPr>
          <p:cNvPr id="7" name="Connettore 2 6"/>
          <p:cNvCxnSpPr/>
          <p:nvPr/>
        </p:nvCxnSpPr>
        <p:spPr>
          <a:xfrm>
            <a:off x="5508104" y="3284984"/>
            <a:ext cx="648072"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5364088" y="5301208"/>
            <a:ext cx="2016224" cy="369332"/>
          </a:xfrm>
          <a:prstGeom prst="rect">
            <a:avLst/>
          </a:prstGeom>
          <a:noFill/>
        </p:spPr>
        <p:txBody>
          <a:bodyPr wrap="square" rtlCol="0">
            <a:spAutoFit/>
          </a:bodyPr>
          <a:lstStyle/>
          <a:p>
            <a:r>
              <a:rPr lang="it-IT" dirty="0" smtClean="0"/>
              <a:t>Criterio soggettivo</a:t>
            </a:r>
            <a:endParaRPr lang="it-IT" dirty="0"/>
          </a:p>
        </p:txBody>
      </p:sp>
      <p:cxnSp>
        <p:nvCxnSpPr>
          <p:cNvPr id="10" name="Connettore 2 9"/>
          <p:cNvCxnSpPr/>
          <p:nvPr/>
        </p:nvCxnSpPr>
        <p:spPr>
          <a:xfrm flipH="1">
            <a:off x="2123728" y="3284984"/>
            <a:ext cx="144016"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1115616" y="5301208"/>
            <a:ext cx="2664296" cy="369332"/>
          </a:xfrm>
          <a:prstGeom prst="rect">
            <a:avLst/>
          </a:prstGeom>
          <a:noFill/>
        </p:spPr>
        <p:txBody>
          <a:bodyPr wrap="square" rtlCol="0">
            <a:spAutoFit/>
          </a:bodyPr>
          <a:lstStyle/>
          <a:p>
            <a:r>
              <a:rPr lang="it-IT" dirty="0" smtClean="0"/>
              <a:t>Criterio oggettivo</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27784" y="404664"/>
            <a:ext cx="3960440" cy="523220"/>
          </a:xfrm>
          <a:prstGeom prst="rect">
            <a:avLst/>
          </a:prstGeom>
          <a:noFill/>
        </p:spPr>
        <p:txBody>
          <a:bodyPr wrap="square" rtlCol="0">
            <a:spAutoFit/>
          </a:bodyPr>
          <a:lstStyle/>
          <a:p>
            <a:r>
              <a:rPr lang="it-IT" sz="2800" dirty="0" smtClean="0">
                <a:solidFill>
                  <a:srgbClr val="FF0000"/>
                </a:solidFill>
              </a:rPr>
              <a:t>Giudice e giudizio</a:t>
            </a:r>
            <a:endParaRPr lang="it-IT" sz="2800" dirty="0">
              <a:solidFill>
                <a:srgbClr val="FF0000"/>
              </a:solidFill>
            </a:endParaRPr>
          </a:p>
        </p:txBody>
      </p:sp>
      <p:sp>
        <p:nvSpPr>
          <p:cNvPr id="3" name="CasellaDiTesto 2"/>
          <p:cNvSpPr txBox="1"/>
          <p:nvPr/>
        </p:nvSpPr>
        <p:spPr>
          <a:xfrm>
            <a:off x="395536" y="2905836"/>
            <a:ext cx="1224136" cy="461665"/>
          </a:xfrm>
          <a:prstGeom prst="rect">
            <a:avLst/>
          </a:prstGeom>
          <a:noFill/>
        </p:spPr>
        <p:txBody>
          <a:bodyPr wrap="square" rtlCol="0">
            <a:spAutoFit/>
          </a:bodyPr>
          <a:lstStyle/>
          <a:p>
            <a:r>
              <a:rPr lang="it-IT" sz="2400" dirty="0" smtClean="0"/>
              <a:t>criterio</a:t>
            </a:r>
            <a:endParaRPr lang="it-IT" sz="2400" dirty="0"/>
          </a:p>
        </p:txBody>
      </p:sp>
      <p:sp>
        <p:nvSpPr>
          <p:cNvPr id="4" name="Parentesi graffa aperta 3"/>
          <p:cNvSpPr/>
          <p:nvPr/>
        </p:nvSpPr>
        <p:spPr>
          <a:xfrm>
            <a:off x="1475656" y="2094702"/>
            <a:ext cx="504056" cy="20839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2175774" y="1628800"/>
            <a:ext cx="6336704" cy="1200329"/>
          </a:xfrm>
          <a:prstGeom prst="rect">
            <a:avLst/>
          </a:prstGeom>
          <a:noFill/>
        </p:spPr>
        <p:txBody>
          <a:bodyPr wrap="square" rtlCol="0">
            <a:spAutoFit/>
          </a:bodyPr>
          <a:lstStyle/>
          <a:p>
            <a:r>
              <a:rPr lang="it-IT" sz="2400" dirty="0" smtClean="0"/>
              <a:t>«</a:t>
            </a:r>
            <a:r>
              <a:rPr lang="it-IT" sz="2400" dirty="0" smtClean="0">
                <a:solidFill>
                  <a:srgbClr val="FF0000"/>
                </a:solidFill>
                <a:effectLst>
                  <a:outerShdw blurRad="38100" dist="38100" dir="2700000" algn="tl">
                    <a:srgbClr val="000000">
                      <a:alpha val="43137"/>
                    </a:srgbClr>
                  </a:outerShdw>
                </a:effectLst>
              </a:rPr>
              <a:t>soggettivo</a:t>
            </a:r>
            <a:r>
              <a:rPr lang="it-IT" sz="2400" dirty="0" smtClean="0"/>
              <a:t>» - </a:t>
            </a:r>
            <a:r>
              <a:rPr lang="it-IT" sz="2400" dirty="0"/>
              <a:t>soggetti, "pure estranei all’organizzazione della giurisdizione", "posti in posizione </a:t>
            </a:r>
            <a:r>
              <a:rPr lang="it-IT" sz="2400" i="1" dirty="0"/>
              <a:t>super </a:t>
            </a:r>
            <a:r>
              <a:rPr lang="it-IT" sz="2400" i="1" dirty="0" err="1"/>
              <a:t>partes</a:t>
            </a:r>
            <a:r>
              <a:rPr lang="it-IT" sz="2400" dirty="0"/>
              <a:t>"</a:t>
            </a:r>
          </a:p>
        </p:txBody>
      </p:sp>
      <p:sp>
        <p:nvSpPr>
          <p:cNvPr id="6" name="CasellaDiTesto 5"/>
          <p:cNvSpPr txBox="1"/>
          <p:nvPr/>
        </p:nvSpPr>
        <p:spPr>
          <a:xfrm>
            <a:off x="2175774" y="3567205"/>
            <a:ext cx="6336704" cy="830997"/>
          </a:xfrm>
          <a:prstGeom prst="rect">
            <a:avLst/>
          </a:prstGeom>
          <a:noFill/>
        </p:spPr>
        <p:txBody>
          <a:bodyPr wrap="square" rtlCol="0">
            <a:spAutoFit/>
          </a:bodyPr>
          <a:lstStyle/>
          <a:p>
            <a:r>
              <a:rPr lang="it-IT" sz="2400" dirty="0" smtClean="0"/>
              <a:t>«</a:t>
            </a:r>
            <a:r>
              <a:rPr lang="it-IT" sz="2400" dirty="0" smtClean="0">
                <a:solidFill>
                  <a:srgbClr val="FF0000"/>
                </a:solidFill>
                <a:effectLst>
                  <a:outerShdw blurRad="38100" dist="38100" dir="2700000" algn="tl">
                    <a:srgbClr val="000000">
                      <a:alpha val="43137"/>
                    </a:srgbClr>
                  </a:outerShdw>
                </a:effectLst>
              </a:rPr>
              <a:t>oggettivo</a:t>
            </a:r>
            <a:r>
              <a:rPr lang="it-IT" sz="2400" dirty="0" smtClean="0"/>
              <a:t>» - </a:t>
            </a:r>
            <a:r>
              <a:rPr lang="it-IT" sz="2400" dirty="0"/>
              <a:t>esercizio di "funzioni giudicanti per l’obiettiva applicazione della legge"</a:t>
            </a:r>
          </a:p>
        </p:txBody>
      </p:sp>
      <p:sp>
        <p:nvSpPr>
          <p:cNvPr id="7" name="CasellaDiTesto 6"/>
          <p:cNvSpPr txBox="1"/>
          <p:nvPr/>
        </p:nvSpPr>
        <p:spPr>
          <a:xfrm>
            <a:off x="755576" y="5157192"/>
            <a:ext cx="7344816" cy="646331"/>
          </a:xfrm>
          <a:prstGeom prst="rect">
            <a:avLst/>
          </a:prstGeom>
          <a:noFill/>
        </p:spPr>
        <p:txBody>
          <a:bodyPr wrap="square" rtlCol="0">
            <a:spAutoFit/>
          </a:bodyPr>
          <a:lstStyle/>
          <a:p>
            <a:r>
              <a:rPr lang="it-IT" dirty="0" smtClean="0"/>
              <a:t>Esempi: i casi del</a:t>
            </a:r>
            <a:r>
              <a:rPr lang="it-IT" dirty="0"/>
              <a:t> </a:t>
            </a:r>
            <a:r>
              <a:rPr lang="it-IT" dirty="0">
                <a:hlinkClick r:id="rId2"/>
              </a:rPr>
              <a:t>collegio arbitrale</a:t>
            </a:r>
            <a:r>
              <a:rPr lang="it-IT" dirty="0"/>
              <a:t>, dei </a:t>
            </a:r>
            <a:r>
              <a:rPr lang="it-IT" dirty="0">
                <a:hlinkClick r:id="rId3"/>
              </a:rPr>
              <a:t>collegi di garanzie elettorale</a:t>
            </a:r>
            <a:r>
              <a:rPr lang="it-IT" dirty="0"/>
              <a:t>, del </a:t>
            </a:r>
            <a:r>
              <a:rPr lang="it-IT" dirty="0">
                <a:hlinkClick r:id="rId4"/>
              </a:rPr>
              <a:t>tribunale in sede di registrazione</a:t>
            </a:r>
            <a:r>
              <a:rPr lang="it-IT" dirty="0"/>
              <a:t> e dell'</a:t>
            </a:r>
            <a:r>
              <a:rPr lang="it-IT" dirty="0">
                <a:hlinkClick r:id="rId5"/>
              </a:rPr>
              <a:t>Ordine professionale</a:t>
            </a:r>
            <a:endParaRPr lang="it-IT" dirty="0"/>
          </a:p>
        </p:txBody>
      </p:sp>
    </p:spTree>
    <p:extLst>
      <p:ext uri="{BB962C8B-B14F-4D97-AF65-F5344CB8AC3E}">
        <p14:creationId xmlns:p14="http://schemas.microsoft.com/office/powerpoint/2010/main" val="3908090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404664"/>
            <a:ext cx="7848872" cy="3170099"/>
          </a:xfrm>
          <a:prstGeom prst="rect">
            <a:avLst/>
          </a:prstGeom>
        </p:spPr>
        <p:txBody>
          <a:bodyPr wrap="square">
            <a:spAutoFit/>
          </a:bodyPr>
          <a:lstStyle/>
          <a:p>
            <a:r>
              <a:rPr lang="it-IT" sz="2000" b="1" dirty="0" smtClean="0"/>
              <a:t>23.</a:t>
            </a:r>
            <a:r>
              <a:rPr lang="it-IT" sz="2000" dirty="0" smtClean="0"/>
              <a:t> Nel </a:t>
            </a:r>
            <a:r>
              <a:rPr lang="it-IT" sz="2000" dirty="0" smtClean="0">
                <a:solidFill>
                  <a:srgbClr val="FF0000"/>
                </a:solidFill>
              </a:rPr>
              <a:t>corso di un giudizio </a:t>
            </a:r>
            <a:r>
              <a:rPr lang="it-IT" sz="2000" dirty="0" smtClean="0"/>
              <a:t>dinanzi ad una </a:t>
            </a:r>
            <a:r>
              <a:rPr lang="it-IT" sz="2000" dirty="0" smtClean="0">
                <a:solidFill>
                  <a:srgbClr val="FF0000"/>
                </a:solidFill>
              </a:rPr>
              <a:t>autorità giurisdizionale </a:t>
            </a:r>
            <a:r>
              <a:rPr lang="it-IT" sz="2000" dirty="0" smtClean="0"/>
              <a:t> una delle parti o il Pubblico Ministero possono sollevare questione di legittimità …</a:t>
            </a:r>
          </a:p>
          <a:p>
            <a:r>
              <a:rPr lang="it-IT" sz="2000" dirty="0" smtClean="0"/>
              <a:t>L’autorità giurisdizionale, qualora il giudizio non possa essere definito </a:t>
            </a:r>
            <a:r>
              <a:rPr lang="it-IT" sz="2000" dirty="0" smtClean="0">
                <a:solidFill>
                  <a:srgbClr val="FF0000"/>
                </a:solidFill>
              </a:rPr>
              <a:t>indipendentemente </a:t>
            </a:r>
            <a:r>
              <a:rPr lang="it-IT" sz="2000" dirty="0" smtClean="0"/>
              <a:t>dalla risoluzione della questione di legittimità costituzionale o non ritenga che la questione sollevata sia </a:t>
            </a:r>
            <a:r>
              <a:rPr lang="it-IT" sz="2000" dirty="0" smtClean="0">
                <a:solidFill>
                  <a:srgbClr val="FF0000"/>
                </a:solidFill>
              </a:rPr>
              <a:t>manifestamente infondata</a:t>
            </a:r>
            <a:r>
              <a:rPr lang="it-IT" sz="2000" dirty="0" smtClean="0"/>
              <a:t>, emette </a:t>
            </a:r>
            <a:r>
              <a:rPr lang="it-IT" sz="2000" dirty="0" smtClean="0">
                <a:effectLst>
                  <a:outerShdw blurRad="38100" dist="38100" dir="2700000" algn="tl">
                    <a:srgbClr val="000000">
                      <a:alpha val="43137"/>
                    </a:srgbClr>
                  </a:outerShdw>
                </a:effectLst>
              </a:rPr>
              <a:t>ordinanza </a:t>
            </a:r>
            <a:r>
              <a:rPr lang="it-IT" sz="2000" dirty="0" smtClean="0"/>
              <a:t>con la quale, riferiti i termini ed i motivi della istanza con cui fu sollevata la questione, dispone l’immediata trasmissione degli atti alla Corte costituzionale e sospende il giudizio in corso (l. 87/1953)</a:t>
            </a:r>
            <a:endParaRPr lang="it-IT" sz="2000" dirty="0"/>
          </a:p>
        </p:txBody>
      </p:sp>
      <p:sp>
        <p:nvSpPr>
          <p:cNvPr id="3" name="CasellaDiTesto 2"/>
          <p:cNvSpPr txBox="1"/>
          <p:nvPr/>
        </p:nvSpPr>
        <p:spPr>
          <a:xfrm>
            <a:off x="722294" y="4797152"/>
            <a:ext cx="1296144" cy="461665"/>
          </a:xfrm>
          <a:prstGeom prst="rect">
            <a:avLst/>
          </a:prstGeom>
          <a:noFill/>
        </p:spPr>
        <p:txBody>
          <a:bodyPr wrap="square" rtlCol="0">
            <a:spAutoFit/>
          </a:bodyPr>
          <a:lstStyle/>
          <a:p>
            <a:r>
              <a:rPr lang="it-IT" sz="2400" dirty="0" smtClean="0">
                <a:solidFill>
                  <a:srgbClr val="FF0000"/>
                </a:solidFill>
                <a:effectLst>
                  <a:outerShdw blurRad="38100" dist="38100" dir="2700000" algn="tl">
                    <a:srgbClr val="000000">
                      <a:alpha val="43137"/>
                    </a:srgbClr>
                  </a:outerShdw>
                </a:effectLst>
              </a:rPr>
              <a:t>requisiti</a:t>
            </a:r>
            <a:endParaRPr lang="it-IT" sz="2400" dirty="0">
              <a:solidFill>
                <a:srgbClr val="FF0000"/>
              </a:solidFill>
              <a:effectLst>
                <a:outerShdw blurRad="38100" dist="38100" dir="2700000" algn="tl">
                  <a:srgbClr val="000000">
                    <a:alpha val="43137"/>
                  </a:srgbClr>
                </a:outerShdw>
              </a:effectLst>
            </a:endParaRPr>
          </a:p>
        </p:txBody>
      </p:sp>
      <p:sp>
        <p:nvSpPr>
          <p:cNvPr id="4" name="Parentesi graffa aperta 3"/>
          <p:cNvSpPr/>
          <p:nvPr/>
        </p:nvSpPr>
        <p:spPr>
          <a:xfrm>
            <a:off x="2022793" y="4199892"/>
            <a:ext cx="216024" cy="16561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2373324" y="3772652"/>
            <a:ext cx="5832648" cy="830997"/>
          </a:xfrm>
          <a:prstGeom prst="rect">
            <a:avLst/>
          </a:prstGeom>
          <a:noFill/>
        </p:spPr>
        <p:txBody>
          <a:bodyPr wrap="square" rtlCol="0">
            <a:spAutoFit/>
          </a:bodyPr>
          <a:lstStyle/>
          <a:p>
            <a:r>
              <a:rPr lang="it-IT" sz="2400" b="1" dirty="0" smtClean="0">
                <a:solidFill>
                  <a:srgbClr val="FF0000"/>
                </a:solidFill>
                <a:effectLst>
                  <a:outerShdw blurRad="38100" dist="38100" dir="2700000" algn="tl">
                    <a:srgbClr val="000000">
                      <a:alpha val="43137"/>
                    </a:srgbClr>
                  </a:outerShdw>
                </a:effectLst>
              </a:rPr>
              <a:t>Rilevanza</a:t>
            </a:r>
            <a:r>
              <a:rPr lang="it-IT" sz="2400" dirty="0" smtClean="0"/>
              <a:t> (= pregiudizialità – perché il processo deve essere sospeso?)</a:t>
            </a:r>
            <a:endParaRPr lang="it-IT" sz="2400" dirty="0"/>
          </a:p>
        </p:txBody>
      </p:sp>
      <p:cxnSp>
        <p:nvCxnSpPr>
          <p:cNvPr id="7" name="Connettore 2 6"/>
          <p:cNvCxnSpPr/>
          <p:nvPr/>
        </p:nvCxnSpPr>
        <p:spPr>
          <a:xfrm>
            <a:off x="1763688" y="2204864"/>
            <a:ext cx="717648" cy="15677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2411760" y="5239090"/>
            <a:ext cx="5616624" cy="1200329"/>
          </a:xfrm>
          <a:prstGeom prst="rect">
            <a:avLst/>
          </a:prstGeom>
          <a:noFill/>
        </p:spPr>
        <p:txBody>
          <a:bodyPr wrap="square" rtlCol="0">
            <a:spAutoFit/>
          </a:bodyPr>
          <a:lstStyle/>
          <a:p>
            <a:r>
              <a:rPr lang="it-IT" sz="2400" b="1" dirty="0" smtClean="0">
                <a:solidFill>
                  <a:srgbClr val="FF0000"/>
                </a:solidFill>
                <a:effectLst>
                  <a:outerShdw blurRad="38100" dist="38100" dir="2700000" algn="tl">
                    <a:srgbClr val="000000">
                      <a:alpha val="43137"/>
                    </a:srgbClr>
                  </a:outerShdw>
                </a:effectLst>
              </a:rPr>
              <a:t>Non manifesta infondatezza </a:t>
            </a:r>
            <a:r>
              <a:rPr lang="it-IT" sz="2400" dirty="0" smtClean="0"/>
              <a:t>(=  sospetto di contrasto tra legge e Cost. - perché la questione deve essere risolta dalla Corte?)</a:t>
            </a:r>
            <a:endParaRPr lang="it-IT" sz="2400" dirty="0">
              <a:solidFill>
                <a:srgbClr val="FF0000"/>
              </a:solidFill>
            </a:endParaRPr>
          </a:p>
        </p:txBody>
      </p:sp>
      <p:cxnSp>
        <p:nvCxnSpPr>
          <p:cNvPr id="11" name="Connettore 2 10"/>
          <p:cNvCxnSpPr/>
          <p:nvPr/>
        </p:nvCxnSpPr>
        <p:spPr>
          <a:xfrm flipH="1">
            <a:off x="5289648" y="2492896"/>
            <a:ext cx="1370584" cy="26884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1"/>
            <a:ext cx="7560840" cy="5016758"/>
          </a:xfrm>
          <a:prstGeom prst="rect">
            <a:avLst/>
          </a:prstGeom>
        </p:spPr>
        <p:txBody>
          <a:bodyPr wrap="square">
            <a:spAutoFit/>
          </a:bodyPr>
          <a:lstStyle/>
          <a:p>
            <a:r>
              <a:rPr lang="it-IT" sz="3200" dirty="0" smtClean="0">
                <a:solidFill>
                  <a:srgbClr val="000000"/>
                </a:solidFill>
                <a:latin typeface="Times New Roman" panose="02020603050405020304" pitchFamily="18" charset="0"/>
              </a:rPr>
              <a:t>«il </a:t>
            </a:r>
            <a:r>
              <a:rPr lang="it-IT" sz="3200" dirty="0">
                <a:solidFill>
                  <a:srgbClr val="000000"/>
                </a:solidFill>
                <a:latin typeface="Times New Roman" panose="02020603050405020304" pitchFamily="18" charset="0"/>
              </a:rPr>
              <a:t>nesso di pregiudizialità richiesto ai fini di rendere rilevante la questione, secondo la costante giurisprudenza della Corte, deve consistere in un rapporto di strumentalità necessaria fra la risoluzione della questione di legittimità costituzionale e la decisione del giudizio principale, nel senso che questo ultimo non possa essere definito indipendentemente dalla decisione della detta </a:t>
            </a:r>
            <a:r>
              <a:rPr lang="it-IT" sz="3200" dirty="0" smtClean="0">
                <a:solidFill>
                  <a:srgbClr val="000000"/>
                </a:solidFill>
                <a:latin typeface="Times New Roman" panose="02020603050405020304" pitchFamily="18" charset="0"/>
              </a:rPr>
              <a:t>questione</a:t>
            </a:r>
            <a:r>
              <a:rPr lang="it-IT" dirty="0" smtClean="0">
                <a:solidFill>
                  <a:srgbClr val="000000"/>
                </a:solidFill>
                <a:latin typeface="Times New Roman" panose="02020603050405020304" pitchFamily="18" charset="0"/>
              </a:rPr>
              <a:t>» (Corte </a:t>
            </a:r>
            <a:r>
              <a:rPr lang="it-IT" dirty="0" err="1" smtClean="0">
                <a:solidFill>
                  <a:srgbClr val="000000"/>
                </a:solidFill>
                <a:latin typeface="Times New Roman" panose="02020603050405020304" pitchFamily="18" charset="0"/>
              </a:rPr>
              <a:t>cost</a:t>
            </a:r>
            <a:r>
              <a:rPr lang="it-IT" dirty="0" smtClean="0">
                <a:solidFill>
                  <a:srgbClr val="000000"/>
                </a:solidFill>
                <a:latin typeface="Times New Roman" panose="02020603050405020304" pitchFamily="18" charset="0"/>
              </a:rPr>
              <a:t>. 147/1974)</a:t>
            </a:r>
            <a:endParaRPr lang="it-IT" dirty="0"/>
          </a:p>
        </p:txBody>
      </p:sp>
    </p:spTree>
    <p:extLst>
      <p:ext uri="{BB962C8B-B14F-4D97-AF65-F5344CB8AC3E}">
        <p14:creationId xmlns:p14="http://schemas.microsoft.com/office/powerpoint/2010/main" val="333332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23528" y="260648"/>
            <a:ext cx="8208912" cy="6832640"/>
          </a:xfrm>
          <a:prstGeom prst="rect">
            <a:avLst/>
          </a:prstGeom>
          <a:noFill/>
        </p:spPr>
        <p:txBody>
          <a:bodyPr wrap="square" rtlCol="0">
            <a:spAutoFit/>
          </a:bodyPr>
          <a:lstStyle/>
          <a:p>
            <a:pPr lvl="0" indent="269875" algn="just" eaLnBrk="0" fontAlgn="base" hangingPunct="0">
              <a:spcBef>
                <a:spcPct val="0"/>
              </a:spcBef>
              <a:spcAft>
                <a:spcPct val="0"/>
              </a:spcAft>
            </a:pPr>
            <a:r>
              <a:rPr lang="it-IT" sz="2800" dirty="0">
                <a:solidFill>
                  <a:srgbClr val="FF0000"/>
                </a:solidFill>
                <a:effectLst>
                  <a:outerShdw blurRad="38100" dist="38100" dir="2700000" algn="tl">
                    <a:srgbClr val="000000">
                      <a:alpha val="43137"/>
                    </a:srgbClr>
                  </a:outerShdw>
                </a:effectLst>
                <a:latin typeface="Times New Roman" panose="02020603050405020304" pitchFamily="18" charset="0"/>
              </a:rPr>
              <a:t>Corte </a:t>
            </a:r>
            <a:r>
              <a:rPr lang="it-IT" sz="2800" dirty="0" err="1">
                <a:solidFill>
                  <a:srgbClr val="FF0000"/>
                </a:solidFill>
                <a:effectLst>
                  <a:outerShdw blurRad="38100" dist="38100" dir="2700000" algn="tl">
                    <a:srgbClr val="000000">
                      <a:alpha val="43137"/>
                    </a:srgbClr>
                  </a:outerShdw>
                </a:effectLst>
                <a:latin typeface="Times New Roman" panose="02020603050405020304" pitchFamily="18" charset="0"/>
              </a:rPr>
              <a:t>cost</a:t>
            </a:r>
            <a:r>
              <a:rPr lang="it-IT" sz="2800" dirty="0">
                <a:solidFill>
                  <a:srgbClr val="FF0000"/>
                </a:solidFill>
                <a:effectLst>
                  <a:outerShdw blurRad="38100" dist="38100" dir="2700000" algn="tl">
                    <a:srgbClr val="000000">
                      <a:alpha val="43137"/>
                    </a:srgbClr>
                  </a:outerShdw>
                </a:effectLst>
                <a:latin typeface="Times New Roman" panose="02020603050405020304" pitchFamily="18" charset="0"/>
              </a:rPr>
              <a:t>., </a:t>
            </a:r>
            <a:r>
              <a:rPr lang="it-IT" sz="2800" dirty="0" err="1">
                <a:solidFill>
                  <a:srgbClr val="FF0000"/>
                </a:solidFill>
                <a:effectLst>
                  <a:outerShdw blurRad="38100" dist="38100" dir="2700000" algn="tl">
                    <a:srgbClr val="000000">
                      <a:alpha val="43137"/>
                    </a:srgbClr>
                  </a:outerShdw>
                </a:effectLst>
                <a:latin typeface="Times New Roman" panose="02020603050405020304" pitchFamily="18" charset="0"/>
              </a:rPr>
              <a:t>sent</a:t>
            </a:r>
            <a:r>
              <a:rPr lang="it-IT" sz="2800" dirty="0">
                <a:solidFill>
                  <a:srgbClr val="FF0000"/>
                </a:solidFill>
                <a:effectLst>
                  <a:outerShdw blurRad="38100" dist="38100" dir="2700000" algn="tl">
                    <a:srgbClr val="000000">
                      <a:alpha val="43137"/>
                    </a:srgbClr>
                  </a:outerShdw>
                </a:effectLst>
                <a:latin typeface="Times New Roman" panose="02020603050405020304" pitchFamily="18" charset="0"/>
              </a:rPr>
              <a:t>. 1/2014</a:t>
            </a:r>
            <a:endParaRPr lang="it-IT" altLang="it-IT" sz="2800" dirty="0" smtClean="0">
              <a:solidFill>
                <a:srgbClr val="000000"/>
              </a:solidFill>
              <a:latin typeface="Times New Roman" panose="02020603050405020304" pitchFamily="18" charset="0"/>
              <a:cs typeface="Times New Roman" panose="02020603050405020304" pitchFamily="18" charset="0"/>
            </a:endParaRPr>
          </a:p>
          <a:p>
            <a:pPr lvl="0" indent="269875" algn="just" eaLnBrk="0" fontAlgn="base" hangingPunct="0">
              <a:spcBef>
                <a:spcPct val="0"/>
              </a:spcBef>
              <a:spcAft>
                <a:spcPct val="0"/>
              </a:spcAft>
            </a:pPr>
            <a:r>
              <a:rPr lang="it-IT" altLang="it-IT" sz="2800" dirty="0" smtClean="0">
                <a:solidFill>
                  <a:srgbClr val="000000"/>
                </a:solidFill>
                <a:latin typeface="Times New Roman" panose="02020603050405020304" pitchFamily="18" charset="0"/>
                <a:cs typeface="Times New Roman" panose="02020603050405020304" pitchFamily="18" charset="0"/>
              </a:rPr>
              <a:t>«Il </a:t>
            </a:r>
            <a:r>
              <a:rPr lang="it-IT" altLang="it-IT" sz="2800" dirty="0">
                <a:solidFill>
                  <a:srgbClr val="000000"/>
                </a:solidFill>
                <a:latin typeface="Times New Roman" panose="02020603050405020304" pitchFamily="18" charset="0"/>
                <a:cs typeface="Times New Roman" panose="02020603050405020304" pitchFamily="18" charset="0"/>
              </a:rPr>
              <a:t>riscontro dell’interesse ad agire e la verifica della legittimazione delle parti, nonché </a:t>
            </a:r>
            <a:r>
              <a:rPr lang="it-IT" altLang="it-IT" sz="2800" dirty="0" smtClean="0">
                <a:solidFill>
                  <a:srgbClr val="000000"/>
                </a:solidFill>
                <a:latin typeface="Times New Roman" panose="02020603050405020304" pitchFamily="18" charset="0"/>
                <a:cs typeface="Times New Roman" panose="02020603050405020304" pitchFamily="18" charset="0"/>
              </a:rPr>
              <a:t>della giurisdizione </a:t>
            </a:r>
            <a:r>
              <a:rPr lang="it-IT" altLang="it-IT" sz="2800" dirty="0">
                <a:solidFill>
                  <a:srgbClr val="000000"/>
                </a:solidFill>
                <a:latin typeface="Times New Roman" panose="02020603050405020304" pitchFamily="18" charset="0"/>
                <a:cs typeface="Times New Roman" panose="02020603050405020304" pitchFamily="18" charset="0"/>
              </a:rPr>
              <a:t>del giudice rimettente, ai fini dell’apprezzamento della rilevanza dell’incidente </a:t>
            </a:r>
            <a:r>
              <a:rPr lang="it-IT" altLang="it-IT" sz="2800" dirty="0" smtClean="0">
                <a:solidFill>
                  <a:srgbClr val="000000"/>
                </a:solidFill>
                <a:latin typeface="Times New Roman" panose="02020603050405020304" pitchFamily="18" charset="0"/>
                <a:cs typeface="Times New Roman" panose="02020603050405020304" pitchFamily="18" charset="0"/>
              </a:rPr>
              <a:t>di </a:t>
            </a:r>
            <a:r>
              <a:rPr lang="it-IT" altLang="it-IT" sz="2800" dirty="0">
                <a:solidFill>
                  <a:srgbClr val="000000"/>
                </a:solidFill>
                <a:latin typeface="Times New Roman" panose="02020603050405020304" pitchFamily="18" charset="0"/>
                <a:cs typeface="Times New Roman" panose="02020603050405020304" pitchFamily="18" charset="0"/>
              </a:rPr>
              <a:t>legittimità costituzionale, sono, inoltre, rimessi alla valutazione del giudice </a:t>
            </a:r>
            <a:r>
              <a:rPr lang="it-IT" altLang="it-IT" sz="2800" i="1" dirty="0">
                <a:solidFill>
                  <a:srgbClr val="000000"/>
                </a:solidFill>
                <a:latin typeface="Times New Roman" panose="02020603050405020304" pitchFamily="18" charset="0"/>
                <a:cs typeface="Times New Roman" panose="02020603050405020304" pitchFamily="18" charset="0"/>
              </a:rPr>
              <a:t>a quo</a:t>
            </a:r>
            <a:r>
              <a:rPr lang="it-IT" altLang="it-IT" sz="2800" dirty="0">
                <a:solidFill>
                  <a:srgbClr val="000000"/>
                </a:solidFill>
                <a:latin typeface="Times New Roman" panose="02020603050405020304" pitchFamily="18" charset="0"/>
                <a:cs typeface="Times New Roman" panose="02020603050405020304" pitchFamily="18" charset="0"/>
              </a:rPr>
              <a:t> e non </a:t>
            </a:r>
            <a:r>
              <a:rPr lang="it-IT" altLang="it-IT" sz="2800" dirty="0" smtClean="0">
                <a:solidFill>
                  <a:srgbClr val="000000"/>
                </a:solidFill>
                <a:latin typeface="Times New Roman" panose="02020603050405020304" pitchFamily="18" charset="0"/>
                <a:cs typeface="Times New Roman" panose="02020603050405020304" pitchFamily="18" charset="0"/>
              </a:rPr>
              <a:t>sono </a:t>
            </a:r>
            <a:r>
              <a:rPr lang="it-IT" altLang="it-IT" sz="2800" dirty="0">
                <a:solidFill>
                  <a:srgbClr val="000000"/>
                </a:solidFill>
                <a:latin typeface="Times New Roman" panose="02020603050405020304" pitchFamily="18" charset="0"/>
                <a:cs typeface="Times New Roman" panose="02020603050405020304" pitchFamily="18" charset="0"/>
              </a:rPr>
              <a:t>suscettibili di riesame da parte di questa Corte, qualora sorretti da una motivazione </a:t>
            </a:r>
            <a:r>
              <a:rPr lang="it-IT" altLang="it-IT" sz="2800" dirty="0" smtClean="0">
                <a:solidFill>
                  <a:srgbClr val="000000"/>
                </a:solidFill>
                <a:latin typeface="Times New Roman" panose="02020603050405020304" pitchFamily="18" charset="0"/>
                <a:cs typeface="Times New Roman" panose="02020603050405020304" pitchFamily="18" charset="0"/>
              </a:rPr>
              <a:t>non </a:t>
            </a:r>
            <a:r>
              <a:rPr lang="it-IT" altLang="it-IT" sz="2800" dirty="0" err="1" smtClean="0">
                <a:solidFill>
                  <a:srgbClr val="000000"/>
                </a:solidFill>
                <a:latin typeface="Times New Roman" panose="02020603050405020304" pitchFamily="18" charset="0"/>
                <a:cs typeface="Times New Roman" panose="02020603050405020304" pitchFamily="18" charset="0"/>
              </a:rPr>
              <a:t>implausibile</a:t>
            </a:r>
            <a:r>
              <a:rPr lang="it-IT" altLang="it-IT" sz="2800" dirty="0">
                <a:solidFill>
                  <a:srgbClr val="000000"/>
                </a:solidFill>
                <a:latin typeface="Times New Roman" panose="02020603050405020304" pitchFamily="18" charset="0"/>
                <a:cs typeface="Times New Roman" panose="02020603050405020304" pitchFamily="18" charset="0"/>
              </a:rPr>
              <a:t>.</a:t>
            </a:r>
            <a:endParaRPr lang="it-IT" altLang="it-IT" sz="2800" dirty="0"/>
          </a:p>
          <a:p>
            <a:pPr lvl="0" indent="269875" algn="just" eaLnBrk="0" fontAlgn="base" hangingPunct="0">
              <a:spcBef>
                <a:spcPct val="0"/>
              </a:spcBef>
              <a:spcAft>
                <a:spcPct val="0"/>
              </a:spcAft>
            </a:pPr>
            <a:r>
              <a:rPr lang="it-IT" altLang="it-IT" sz="2800" dirty="0">
                <a:solidFill>
                  <a:srgbClr val="000000"/>
                </a:solidFill>
                <a:latin typeface="Times New Roman" panose="02020603050405020304" pitchFamily="18" charset="0"/>
                <a:cs typeface="Times New Roman" panose="02020603050405020304" pitchFamily="18" charset="0"/>
              </a:rPr>
              <a:t>Nella specie, la Corte di cassazione, con motivazione ampia, articolata ed approfondita, ha </a:t>
            </a:r>
            <a:r>
              <a:rPr lang="it-IT" altLang="it-IT" sz="2800" dirty="0" smtClean="0">
                <a:solidFill>
                  <a:srgbClr val="000000"/>
                </a:solidFill>
                <a:latin typeface="Times New Roman" panose="02020603050405020304" pitchFamily="18" charset="0"/>
                <a:cs typeface="Times New Roman" panose="02020603050405020304" pitchFamily="18" charset="0"/>
              </a:rPr>
              <a:t>plausibilmente </a:t>
            </a:r>
            <a:r>
              <a:rPr lang="it-IT" altLang="it-IT" sz="2800" dirty="0">
                <a:solidFill>
                  <a:srgbClr val="000000"/>
                </a:solidFill>
                <a:latin typeface="Times New Roman" panose="02020603050405020304" pitchFamily="18" charset="0"/>
                <a:cs typeface="Times New Roman" panose="02020603050405020304" pitchFamily="18" charset="0"/>
              </a:rPr>
              <a:t>argomentato in ordine sia alla pregiudizialità delle questioni di legittimità </a:t>
            </a:r>
            <a:r>
              <a:rPr lang="it-IT" altLang="it-IT" sz="2800" dirty="0" smtClean="0">
                <a:solidFill>
                  <a:srgbClr val="000000"/>
                </a:solidFill>
                <a:latin typeface="Times New Roman" panose="02020603050405020304" pitchFamily="18" charset="0"/>
                <a:cs typeface="Times New Roman" panose="02020603050405020304" pitchFamily="18" charset="0"/>
              </a:rPr>
              <a:t>costituzionale </a:t>
            </a:r>
            <a:r>
              <a:rPr lang="it-IT" altLang="it-IT" sz="2800" dirty="0">
                <a:solidFill>
                  <a:srgbClr val="000000"/>
                </a:solidFill>
                <a:latin typeface="Times New Roman" panose="02020603050405020304" pitchFamily="18" charset="0"/>
                <a:cs typeface="Times New Roman" panose="02020603050405020304" pitchFamily="18" charset="0"/>
              </a:rPr>
              <a:t>rispetto alla definizione del giudizio principale, sia alla rilevanza delle </a:t>
            </a:r>
            <a:r>
              <a:rPr lang="it-IT" altLang="it-IT" sz="2800" dirty="0" smtClean="0">
                <a:solidFill>
                  <a:srgbClr val="000000"/>
                </a:solidFill>
                <a:latin typeface="Times New Roman" panose="02020603050405020304" pitchFamily="18" charset="0"/>
                <a:cs typeface="Times New Roman" panose="02020603050405020304" pitchFamily="18" charset="0"/>
              </a:rPr>
              <a:t>medesime…»</a:t>
            </a:r>
            <a:endParaRPr lang="it-IT" altLang="it-IT" sz="2800" dirty="0"/>
          </a:p>
          <a:p>
            <a:endParaRPr lang="it-IT" dirty="0"/>
          </a:p>
        </p:txBody>
      </p:sp>
    </p:spTree>
    <p:extLst>
      <p:ext uri="{BB962C8B-B14F-4D97-AF65-F5344CB8AC3E}">
        <p14:creationId xmlns:p14="http://schemas.microsoft.com/office/powerpoint/2010/main" val="99164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404664"/>
            <a:ext cx="8424936" cy="5262979"/>
          </a:xfrm>
          <a:prstGeom prst="rect">
            <a:avLst/>
          </a:prstGeom>
          <a:noFill/>
        </p:spPr>
        <p:txBody>
          <a:bodyPr wrap="square" rtlCol="0">
            <a:spAutoFit/>
          </a:bodyPr>
          <a:lstStyle/>
          <a:p>
            <a:r>
              <a:rPr lang="it-IT" sz="2800" dirty="0" smtClean="0"/>
              <a:t>… «Al </a:t>
            </a:r>
            <a:r>
              <a:rPr lang="it-IT" sz="2800" dirty="0"/>
              <a:t>riguardo, in ordine ai presupposti della rilevanza della questione di legittimità costituzionale, va ricordato che, secondo un principio enunciato da questa Corte fin dalle sue prime pronunce, «la circostanza che la dedotta incostituzionalità di una o più norme legislative costituisca l’unico motivo di ricorso innanzi al giudice </a:t>
            </a:r>
            <a:r>
              <a:rPr lang="it-IT" sz="2800" i="1" dirty="0"/>
              <a:t>a quo</a:t>
            </a:r>
            <a:r>
              <a:rPr lang="it-IT" sz="2800" dirty="0"/>
              <a:t> non impedisce di considerare sussistente il requisito della rilevanza, ogni qualvolta sia individuabile nel giudizio principale un </a:t>
            </a:r>
            <a:r>
              <a:rPr lang="it-IT" sz="2800" i="1" dirty="0" err="1"/>
              <a:t>petitum</a:t>
            </a:r>
            <a:r>
              <a:rPr lang="it-IT" sz="2800" i="1" dirty="0"/>
              <a:t> </a:t>
            </a:r>
            <a:r>
              <a:rPr lang="it-IT" sz="2800" dirty="0"/>
              <a:t>separato e distinto dalla questione (o dalle questioni) di legittimità costituzionale, sul quale il giudice rimettente sia chiamato a pronunciarsi» </a:t>
            </a:r>
            <a:r>
              <a:rPr lang="it-IT" sz="2800" dirty="0" smtClean="0"/>
              <a:t>…</a:t>
            </a:r>
            <a:endParaRPr lang="it-IT" sz="2800" dirty="0"/>
          </a:p>
        </p:txBody>
      </p:sp>
    </p:spTree>
    <p:extLst>
      <p:ext uri="{BB962C8B-B14F-4D97-AF65-F5344CB8AC3E}">
        <p14:creationId xmlns:p14="http://schemas.microsoft.com/office/powerpoint/2010/main" val="141686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476672"/>
            <a:ext cx="8208912" cy="6001643"/>
          </a:xfrm>
          <a:prstGeom prst="rect">
            <a:avLst/>
          </a:prstGeom>
          <a:noFill/>
        </p:spPr>
        <p:txBody>
          <a:bodyPr wrap="square" rtlCol="0">
            <a:spAutoFit/>
          </a:bodyPr>
          <a:lstStyle/>
          <a:p>
            <a:r>
              <a:rPr lang="it-IT" sz="2400" dirty="0" smtClean="0"/>
              <a:t>… «Nel </a:t>
            </a:r>
            <a:r>
              <a:rPr lang="it-IT" sz="2400" dirty="0"/>
              <a:t>caso in esame, tale condizione </a:t>
            </a:r>
            <a:r>
              <a:rPr lang="it-IT" sz="2400" dirty="0" smtClean="0"/>
              <a:t>è soddisfatta</a:t>
            </a:r>
            <a:r>
              <a:rPr lang="it-IT" sz="2400" dirty="0"/>
              <a:t>, </a:t>
            </a:r>
            <a:r>
              <a:rPr lang="it-IT" sz="2400" dirty="0" smtClean="0"/>
              <a:t>perché</a:t>
            </a:r>
            <a:r>
              <a:rPr lang="it-IT" sz="2400" dirty="0"/>
              <a:t> il </a:t>
            </a:r>
            <a:r>
              <a:rPr lang="it-IT" sz="2400" i="1" dirty="0" err="1"/>
              <a:t>petitum</a:t>
            </a:r>
            <a:r>
              <a:rPr lang="it-IT" sz="2400" i="1" dirty="0"/>
              <a:t> </a:t>
            </a:r>
            <a:r>
              <a:rPr lang="it-IT" sz="2400" dirty="0"/>
              <a:t>oggetto del giudizio principale è costituito dalla pronuncia di accertamento del diritto azionato, in ipotesi condizionata dalla decisione delle sollevate questioni di legittimità costituzionale, non risultando l’accertamento richiesto al giudice comune totalmente assorbito dalla sentenza di questa Corte, in quanto residuerebbe la verifica delle altre condizioni cui la legge fa dipendere il riconoscimento del diritto di voto. Per di più, nella fattispecie qui in esame, la questione ha ad oggetto un diritto fondamentale tutelato dalla Costituzione, il diritto di voto, che ha come connotato essenziale il collegamento ad un interesse del corpo sociale nel suo insieme, ed è proposta allo scopo di porre fine ad una situazione di incertezza sulla effettiva portata del predetto diritto determinata proprio da «una (già avvenuta) modificazione della realtà giuridica», in ipotesi frutto delle norme </a:t>
            </a:r>
            <a:r>
              <a:rPr lang="it-IT" sz="2400" dirty="0" smtClean="0"/>
              <a:t>censurate»...</a:t>
            </a:r>
            <a:endParaRPr lang="it-IT" sz="2400" dirty="0"/>
          </a:p>
        </p:txBody>
      </p:sp>
    </p:spTree>
    <p:extLst>
      <p:ext uri="{BB962C8B-B14F-4D97-AF65-F5344CB8AC3E}">
        <p14:creationId xmlns:p14="http://schemas.microsoft.com/office/powerpoint/2010/main" val="128130827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635</Words>
  <Application>Microsoft Office PowerPoint</Application>
  <PresentationFormat>Presentazione su schermo (4:3)</PresentationFormat>
  <Paragraphs>40</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roberto</dc:creator>
  <cp:lastModifiedBy>roberto bin</cp:lastModifiedBy>
  <cp:revision>21</cp:revision>
  <dcterms:created xsi:type="dcterms:W3CDTF">2012-11-19T10:16:22Z</dcterms:created>
  <dcterms:modified xsi:type="dcterms:W3CDTF">2014-11-24T10:03:03Z</dcterms:modified>
</cp:coreProperties>
</file>